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Playfair Display"/>
      <p:regular r:id="rId19"/>
      <p:bold r:id="rId20"/>
      <p:italic r:id="rId21"/>
      <p:boldItalic r:id="rId22"/>
    </p:embeddedFont>
    <p:embeddedFont>
      <p:font typeface="La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layfairDisplay-bold.fntdata"/><Relationship Id="rId22" Type="http://schemas.openxmlformats.org/officeDocument/2006/relationships/font" Target="fonts/PlayfairDisplay-boldItalic.fntdata"/><Relationship Id="rId21" Type="http://schemas.openxmlformats.org/officeDocument/2006/relationships/font" Target="fonts/PlayfairDisplay-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PlayfairDisplay-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9de7b329a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9de7b329a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9cc31c5a02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9cc31c5a02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9cc31c5a02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9cc31c5a02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9de7b329a2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9de7b329a2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9cc31c5a02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9cc31c5a02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c6f83aa9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c6f83aa9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c6f83aa91_0_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c6f83aa91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c6f83aa91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c6f83aa9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9cc31c5a02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9cc31c5a02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began, I declared labels for the </a:t>
            </a:r>
            <a:r>
              <a:rPr lang="en"/>
              <a:t>questions, answers, incorrect/correct text, and a text field for the user to input a result. I made a method titled “submitBtn” this allows for integers to be randomized and the question to be set, to the specific random integers and create and addition, subtraction, multiplication, or division.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9de7b329a2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9de7b329a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an if else </a:t>
            </a:r>
            <a:r>
              <a:rPr lang="en"/>
              <a:t>statement</a:t>
            </a:r>
            <a:r>
              <a:rPr lang="en"/>
              <a:t> to check if the textbox is empty, if it is an error screen message will appear that will say “Please enter a number.” Otherwise, if the textbox contains a number it will processed with the if then </a:t>
            </a:r>
            <a:r>
              <a:rPr lang="en"/>
              <a:t>statement</a:t>
            </a:r>
            <a:r>
              <a:rPr lang="en"/>
              <a:t> allowing the users answer to be checked. </a:t>
            </a:r>
            <a:r>
              <a:rPr lang="en">
                <a:solidFill>
                  <a:schemeClr val="dk1"/>
                </a:solidFill>
              </a:rPr>
              <a:t>The text box is cleared regardless if the answer is correct or incorrect, if answer is correct then the rocket will move upwards towards the moon.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9cc31c5a02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9cc31c5a02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c6f83aa91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c6f83aa91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992950" y="992700"/>
            <a:ext cx="3158100" cy="3158100"/>
          </a:xfrm>
          <a:prstGeom prst="rect">
            <a:avLst/>
          </a:prstGeom>
          <a:noFill/>
          <a:ln cap="flat"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096250" y="1627200"/>
            <a:ext cx="2951400" cy="1584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p:txBody>
      </p:sp>
      <p:sp>
        <p:nvSpPr>
          <p:cNvPr id="13" name="Google Shape;13;p2"/>
          <p:cNvSpPr txBox="1"/>
          <p:nvPr>
            <p:ph idx="1" type="subTitle"/>
          </p:nvPr>
        </p:nvSpPr>
        <p:spPr>
          <a:xfrm>
            <a:off x="3096363" y="3266930"/>
            <a:ext cx="2951400" cy="70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2pPr>
            <a:lvl3pPr lvl="2"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3pPr>
            <a:lvl4pPr lvl="3"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4pPr>
            <a:lvl5pPr lvl="4"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5pPr>
            <a:lvl6pPr lvl="5"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6pPr>
            <a:lvl7pPr lvl="6"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7pPr>
            <a:lvl8pPr lvl="7"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8pPr>
            <a:lvl9pPr lvl="8"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4" name="Google Shape;14;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1233100"/>
            <a:ext cx="8520600" cy="1610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0"/>
              <a:buFont typeface="Lato"/>
              <a:buNone/>
              <a:defRPr sz="10000">
                <a:latin typeface="Lato"/>
                <a:ea typeface="Lato"/>
                <a:cs typeface="Lato"/>
                <a:sym typeface="Lato"/>
              </a:defRPr>
            </a:lvl1pPr>
            <a:lvl2pPr lvl="1" rtl="0" algn="ctr">
              <a:spcBef>
                <a:spcPts val="0"/>
              </a:spcBef>
              <a:spcAft>
                <a:spcPts val="0"/>
              </a:spcAft>
              <a:buSzPts val="10000"/>
              <a:buFont typeface="Lato"/>
              <a:buNone/>
              <a:defRPr sz="10000">
                <a:latin typeface="Lato"/>
                <a:ea typeface="Lato"/>
                <a:cs typeface="Lato"/>
                <a:sym typeface="Lato"/>
              </a:defRPr>
            </a:lvl2pPr>
            <a:lvl3pPr lvl="2" rtl="0" algn="ctr">
              <a:spcBef>
                <a:spcPts val="0"/>
              </a:spcBef>
              <a:spcAft>
                <a:spcPts val="0"/>
              </a:spcAft>
              <a:buSzPts val="10000"/>
              <a:buFont typeface="Lato"/>
              <a:buNone/>
              <a:defRPr sz="10000">
                <a:latin typeface="Lato"/>
                <a:ea typeface="Lato"/>
                <a:cs typeface="Lato"/>
                <a:sym typeface="Lato"/>
              </a:defRPr>
            </a:lvl3pPr>
            <a:lvl4pPr lvl="3" rtl="0" algn="ctr">
              <a:spcBef>
                <a:spcPts val="0"/>
              </a:spcBef>
              <a:spcAft>
                <a:spcPts val="0"/>
              </a:spcAft>
              <a:buSzPts val="10000"/>
              <a:buFont typeface="Lato"/>
              <a:buNone/>
              <a:defRPr sz="10000">
                <a:latin typeface="Lato"/>
                <a:ea typeface="Lato"/>
                <a:cs typeface="Lato"/>
                <a:sym typeface="Lato"/>
              </a:defRPr>
            </a:lvl4pPr>
            <a:lvl5pPr lvl="4" rtl="0" algn="ctr">
              <a:spcBef>
                <a:spcPts val="0"/>
              </a:spcBef>
              <a:spcAft>
                <a:spcPts val="0"/>
              </a:spcAft>
              <a:buSzPts val="10000"/>
              <a:buFont typeface="Lato"/>
              <a:buNone/>
              <a:defRPr sz="10000">
                <a:latin typeface="Lato"/>
                <a:ea typeface="Lato"/>
                <a:cs typeface="Lato"/>
                <a:sym typeface="Lato"/>
              </a:defRPr>
            </a:lvl5pPr>
            <a:lvl6pPr lvl="5" rtl="0" algn="ctr">
              <a:spcBef>
                <a:spcPts val="0"/>
              </a:spcBef>
              <a:spcAft>
                <a:spcPts val="0"/>
              </a:spcAft>
              <a:buSzPts val="10000"/>
              <a:buFont typeface="Lato"/>
              <a:buNone/>
              <a:defRPr sz="10000">
                <a:latin typeface="Lato"/>
                <a:ea typeface="Lato"/>
                <a:cs typeface="Lato"/>
                <a:sym typeface="Lato"/>
              </a:defRPr>
            </a:lvl6pPr>
            <a:lvl7pPr lvl="6" rtl="0" algn="ctr">
              <a:spcBef>
                <a:spcPts val="0"/>
              </a:spcBef>
              <a:spcAft>
                <a:spcPts val="0"/>
              </a:spcAft>
              <a:buSzPts val="10000"/>
              <a:buFont typeface="Lato"/>
              <a:buNone/>
              <a:defRPr sz="10000">
                <a:latin typeface="Lato"/>
                <a:ea typeface="Lato"/>
                <a:cs typeface="Lato"/>
                <a:sym typeface="Lato"/>
              </a:defRPr>
            </a:lvl7pPr>
            <a:lvl8pPr lvl="7" rtl="0" algn="ctr">
              <a:spcBef>
                <a:spcPts val="0"/>
              </a:spcBef>
              <a:spcAft>
                <a:spcPts val="0"/>
              </a:spcAft>
              <a:buSzPts val="10000"/>
              <a:buFont typeface="Lato"/>
              <a:buNone/>
              <a:defRPr sz="10000">
                <a:latin typeface="Lato"/>
                <a:ea typeface="Lato"/>
                <a:cs typeface="Lato"/>
                <a:sym typeface="Lato"/>
              </a:defRPr>
            </a:lvl8pPr>
            <a:lvl9pPr lvl="8" rtl="0"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p:nvPr>
            <p:ph idx="1" type="body"/>
          </p:nvPr>
        </p:nvSpPr>
        <p:spPr>
          <a:xfrm>
            <a:off x="311700" y="2919450"/>
            <a:ext cx="85206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509550" y="1423875"/>
            <a:ext cx="8124900" cy="1798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17" name="Google Shape;17;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2" name="Google Shape;22;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7" name="Google Shape;27;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0" name="Google Shape;30;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3" name="Google Shape;33;p7"/>
          <p:cNvSpPr txBox="1"/>
          <p:nvPr>
            <p:ph idx="1" type="body"/>
          </p:nvPr>
        </p:nvSpPr>
        <p:spPr>
          <a:xfrm>
            <a:off x="311700" y="1391378"/>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37" name="Google Shape;37;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1" name="Google Shape;41;p9"/>
          <p:cNvSpPr txBox="1"/>
          <p:nvPr>
            <p:ph type="title"/>
          </p:nvPr>
        </p:nvSpPr>
        <p:spPr>
          <a:xfrm>
            <a:off x="265500" y="1107950"/>
            <a:ext cx="4045200" cy="1683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2" name="Google Shape;42;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7" name="Google Shape;47;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7.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coral">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hyperlink" Target="http://www.youtube.com/watch?v=yVMb1H3eOOc" TargetMode="External"/><Relationship Id="rId4" Type="http://schemas.openxmlformats.org/officeDocument/2006/relationships/image" Target="../media/image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hyperlink" Target="http://www.youtube.com/watch?v=ERqrAKvqdpg" TargetMode="External"/><Relationship Id="rId4" Type="http://schemas.openxmlformats.org/officeDocument/2006/relationships/image" Target="../media/image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3096250" y="1627200"/>
            <a:ext cx="2951400" cy="158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Calculation</a:t>
            </a:r>
            <a:endParaRPr/>
          </a:p>
          <a:p>
            <a:pPr indent="0" lvl="0" marL="0" rtl="0" algn="ctr">
              <a:spcBef>
                <a:spcPts val="0"/>
              </a:spcBef>
              <a:spcAft>
                <a:spcPts val="0"/>
              </a:spcAft>
              <a:buNone/>
            </a:pPr>
            <a:r>
              <a:rPr lang="en"/>
              <a:t>Crunch</a:t>
            </a:r>
            <a:endParaRPr/>
          </a:p>
        </p:txBody>
      </p:sp>
      <p:sp>
        <p:nvSpPr>
          <p:cNvPr id="60" name="Google Shape;60;p13"/>
          <p:cNvSpPr txBox="1"/>
          <p:nvPr>
            <p:ph idx="1" type="subTitle"/>
          </p:nvPr>
        </p:nvSpPr>
        <p:spPr>
          <a:xfrm>
            <a:off x="2988925" y="3266925"/>
            <a:ext cx="3168600" cy="70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200"/>
              <a:t>Alexa Tallo • Crystal Shamo • Miray Noeel</a:t>
            </a:r>
            <a:endParaRPr sz="1200"/>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22"/>
          <p:cNvPicPr preferRelativeResize="0"/>
          <p:nvPr/>
        </p:nvPicPr>
        <p:blipFill rotWithShape="1">
          <a:blip r:embed="rId3">
            <a:alphaModFix/>
          </a:blip>
          <a:srcRect b="21762" l="25019" r="39511" t="27578"/>
          <a:stretch/>
        </p:blipFill>
        <p:spPr>
          <a:xfrm>
            <a:off x="4865975" y="1071575"/>
            <a:ext cx="3451100" cy="3080726"/>
          </a:xfrm>
          <a:prstGeom prst="rect">
            <a:avLst/>
          </a:prstGeom>
          <a:noFill/>
          <a:ln>
            <a:noFill/>
          </a:ln>
        </p:spPr>
      </p:pic>
      <p:pic>
        <p:nvPicPr>
          <p:cNvPr id="120" name="Google Shape;120;p22"/>
          <p:cNvPicPr preferRelativeResize="0"/>
          <p:nvPr/>
        </p:nvPicPr>
        <p:blipFill rotWithShape="1">
          <a:blip r:embed="rId4">
            <a:alphaModFix/>
          </a:blip>
          <a:srcRect b="21807" l="24734" r="34062" t="46928"/>
          <a:stretch/>
        </p:blipFill>
        <p:spPr>
          <a:xfrm>
            <a:off x="616150" y="1691063"/>
            <a:ext cx="3883602" cy="1841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24" name="Shape 124"/>
        <p:cNvGrpSpPr/>
        <p:nvPr/>
      </p:nvGrpSpPr>
      <p:grpSpPr>
        <a:xfrm>
          <a:off x="0" y="0"/>
          <a:ext cx="0" cy="0"/>
          <a:chOff x="0" y="0"/>
          <a:chExt cx="0" cy="0"/>
        </a:xfrm>
      </p:grpSpPr>
      <p:pic>
        <p:nvPicPr>
          <p:cNvPr id="125" name="Google Shape;125;p23" title="Calculation Crunch Demo CSI 2300">
            <a:hlinkClick r:id="rId3"/>
          </p:cNvPr>
          <p:cNvPicPr preferRelativeResize="0"/>
          <p:nvPr/>
        </p:nvPicPr>
        <p:blipFill>
          <a:blip r:embed="rId4">
            <a:alphaModFix/>
          </a:blip>
          <a:stretch>
            <a:fillRect/>
          </a:stretch>
        </p:blipFill>
        <p:spPr>
          <a:xfrm>
            <a:off x="1241950" y="74213"/>
            <a:ext cx="6660100" cy="4995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29" name="Shape 129"/>
        <p:cNvGrpSpPr/>
        <p:nvPr/>
      </p:nvGrpSpPr>
      <p:grpSpPr>
        <a:xfrm>
          <a:off x="0" y="0"/>
          <a:ext cx="0" cy="0"/>
          <a:chOff x="0" y="0"/>
          <a:chExt cx="0" cy="0"/>
        </a:xfrm>
      </p:grpSpPr>
      <p:pic>
        <p:nvPicPr>
          <p:cNvPr id="130" name="Google Shape;130;p24" title="Calculation crunch Error pop-up CSI 2300">
            <a:hlinkClick r:id="rId3"/>
          </p:cNvPr>
          <p:cNvPicPr preferRelativeResize="0"/>
          <p:nvPr/>
        </p:nvPicPr>
        <p:blipFill>
          <a:blip r:embed="rId4">
            <a:alphaModFix/>
          </a:blip>
          <a:stretch>
            <a:fillRect/>
          </a:stretch>
        </p:blipFill>
        <p:spPr>
          <a:xfrm>
            <a:off x="1389588" y="184938"/>
            <a:ext cx="6364825" cy="4773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5"/>
          <p:cNvSpPr txBox="1"/>
          <p:nvPr/>
        </p:nvSpPr>
        <p:spPr>
          <a:xfrm>
            <a:off x="1950150" y="2233200"/>
            <a:ext cx="5243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chemeClr val="lt1"/>
                </a:solidFill>
                <a:latin typeface="Playfair Display"/>
                <a:ea typeface="Playfair Display"/>
                <a:cs typeface="Playfair Display"/>
                <a:sym typeface="Playfair Display"/>
              </a:rPr>
              <a:t>What we have Learned …</a:t>
            </a:r>
            <a:endParaRPr b="1" sz="3200">
              <a:solidFill>
                <a:schemeClr val="lt1"/>
              </a:solidFill>
              <a:latin typeface="Playfair Display"/>
              <a:ea typeface="Playfair Display"/>
              <a:cs typeface="Playfair Display"/>
              <a:sym typeface="Playfair Displ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206750" y="319225"/>
            <a:ext cx="3492300" cy="91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Imagine …</a:t>
            </a:r>
            <a:endParaRPr>
              <a:solidFill>
                <a:schemeClr val="lt1"/>
              </a:solidFill>
            </a:endParaRPr>
          </a:p>
        </p:txBody>
      </p:sp>
      <p:sp>
        <p:nvSpPr>
          <p:cNvPr id="66" name="Google Shape;66;p14"/>
          <p:cNvSpPr txBox="1"/>
          <p:nvPr>
            <p:ph idx="1" type="subTitle"/>
          </p:nvPr>
        </p:nvSpPr>
        <p:spPr>
          <a:xfrm>
            <a:off x="206750" y="1309699"/>
            <a:ext cx="4045200" cy="3205200"/>
          </a:xfrm>
          <a:prstGeom prst="rect">
            <a:avLst/>
          </a:prstGeom>
          <a:effectLst>
            <a:outerShdw blurRad="57150" rotWithShape="0" algn="bl" dir="5400000" dist="19050">
              <a:srgbClr val="000000">
                <a:alpha val="86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lt1"/>
                </a:solidFill>
                <a:latin typeface="Playfair Display"/>
                <a:ea typeface="Playfair Display"/>
                <a:cs typeface="Playfair Display"/>
                <a:sym typeface="Playfair Display"/>
              </a:rPr>
              <a:t>Imagine you are in elementary school and you have a math test coming up. You’re struggling with the concepts and are tired of the same old boring methods of studying. You lack the motivation to practice your arithmetic skills. </a:t>
            </a:r>
            <a:endParaRPr>
              <a:solidFill>
                <a:schemeClr val="lt1"/>
              </a:solidFill>
              <a:latin typeface="Playfair Display"/>
              <a:ea typeface="Playfair Display"/>
              <a:cs typeface="Playfair Display"/>
              <a:sym typeface="Playfair Display"/>
            </a:endParaRPr>
          </a:p>
        </p:txBody>
      </p:sp>
      <p:sp>
        <p:nvSpPr>
          <p:cNvPr id="67" name="Google Shape;67;p14"/>
          <p:cNvSpPr txBox="1"/>
          <p:nvPr>
            <p:ph idx="2" type="body"/>
          </p:nvPr>
        </p:nvSpPr>
        <p:spPr>
          <a:xfrm>
            <a:off x="5458475" y="4344450"/>
            <a:ext cx="3492300" cy="9753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latin typeface="Playfair Display"/>
                <a:ea typeface="Playfair Display"/>
                <a:cs typeface="Playfair Display"/>
                <a:sym typeface="Playfair Display"/>
              </a:rPr>
              <a:t>Calculation Crunch: </a:t>
            </a:r>
            <a:endParaRPr>
              <a:latin typeface="Playfair Display"/>
              <a:ea typeface="Playfair Display"/>
              <a:cs typeface="Playfair Display"/>
              <a:sym typeface="Playfair Display"/>
            </a:endParaRPr>
          </a:p>
          <a:p>
            <a:pPr indent="0" lvl="0" marL="0" rtl="0" algn="l">
              <a:lnSpc>
                <a:spcPct val="100000"/>
              </a:lnSpc>
              <a:spcBef>
                <a:spcPts val="1600"/>
              </a:spcBef>
              <a:spcAft>
                <a:spcPts val="1600"/>
              </a:spcAft>
              <a:buNone/>
            </a:pPr>
            <a:r>
              <a:rPr lang="en" sz="1700">
                <a:latin typeface="Playfair Display"/>
                <a:ea typeface="Playfair Display"/>
                <a:cs typeface="Playfair Display"/>
                <a:sym typeface="Playfair Display"/>
              </a:rPr>
              <a:t>a space-themed math mini game</a:t>
            </a:r>
            <a:endParaRPr sz="1700">
              <a:latin typeface="Playfair Display"/>
              <a:ea typeface="Playfair Display"/>
              <a:cs typeface="Playfair Display"/>
              <a:sym typeface="Playfair Display"/>
            </a:endParaRPr>
          </a:p>
        </p:txBody>
      </p:sp>
      <p:sp>
        <p:nvSpPr>
          <p:cNvPr id="68" name="Google Shape;68;p14"/>
          <p:cNvSpPr txBox="1"/>
          <p:nvPr/>
        </p:nvSpPr>
        <p:spPr>
          <a:xfrm>
            <a:off x="4942775" y="226825"/>
            <a:ext cx="4008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solidFill>
                  <a:schemeClr val="lt1"/>
                </a:solidFill>
                <a:latin typeface="Playfair Display"/>
                <a:ea typeface="Playfair Display"/>
                <a:cs typeface="Playfair Display"/>
                <a:sym typeface="Playfair Display"/>
              </a:rPr>
              <a:t>Here’s a solution!</a:t>
            </a:r>
            <a:endParaRPr sz="800">
              <a:latin typeface="Lato"/>
              <a:ea typeface="Lato"/>
              <a:cs typeface="Lato"/>
              <a:sym typeface="Lato"/>
            </a:endParaRPr>
          </a:p>
        </p:txBody>
      </p:sp>
      <p:pic>
        <p:nvPicPr>
          <p:cNvPr id="69" name="Google Shape;69;p14"/>
          <p:cNvPicPr preferRelativeResize="0"/>
          <p:nvPr/>
        </p:nvPicPr>
        <p:blipFill rotWithShape="1">
          <a:blip r:embed="rId3">
            <a:alphaModFix/>
          </a:blip>
          <a:srcRect b="12990" l="29303" r="29083" t="9688"/>
          <a:stretch/>
        </p:blipFill>
        <p:spPr>
          <a:xfrm>
            <a:off x="5528787" y="924900"/>
            <a:ext cx="2835976" cy="32936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391350"/>
            <a:ext cx="8520600" cy="626100"/>
          </a:xfrm>
          <a:prstGeom prst="rect">
            <a:avLst/>
          </a:prstGeom>
          <a:effectLst>
            <a:outerShdw blurRad="57150" rotWithShape="0" algn="bl" dir="5400000" dist="19050">
              <a:schemeClr val="dk1">
                <a:alpha val="89000"/>
              </a:scheme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What is Calculation Crunch?</a:t>
            </a:r>
            <a:endParaRPr>
              <a:solidFill>
                <a:schemeClr val="lt1"/>
              </a:solidFill>
            </a:endParaRPr>
          </a:p>
        </p:txBody>
      </p:sp>
      <p:sp>
        <p:nvSpPr>
          <p:cNvPr id="75" name="Google Shape;75;p15"/>
          <p:cNvSpPr txBox="1"/>
          <p:nvPr>
            <p:ph idx="1" type="body"/>
          </p:nvPr>
        </p:nvSpPr>
        <p:spPr>
          <a:xfrm>
            <a:off x="472650" y="1088550"/>
            <a:ext cx="8198700" cy="2966400"/>
          </a:xfrm>
          <a:prstGeom prst="rect">
            <a:avLst/>
          </a:prstGeom>
          <a:solidFill>
            <a:schemeClr val="dk1"/>
          </a:solidFill>
          <a:effectLst>
            <a:outerShdw blurRad="100013" rotWithShape="0" algn="bl" dir="5400000" dist="19050">
              <a:srgbClr val="000000">
                <a:alpha val="69000"/>
              </a:srgbClr>
            </a:outerShdw>
          </a:effectLst>
        </p:spPr>
        <p:txBody>
          <a:bodyPr anchorCtr="0" anchor="ctr" bIns="91425" lIns="91425" spcFirstLastPara="1" rIns="91425" wrap="square" tIns="91425">
            <a:noAutofit/>
          </a:bodyPr>
          <a:lstStyle/>
          <a:p>
            <a:pPr indent="0" lvl="0" marL="0" rtl="0" algn="ctr">
              <a:spcBef>
                <a:spcPts val="0"/>
              </a:spcBef>
              <a:spcAft>
                <a:spcPts val="1600"/>
              </a:spcAft>
              <a:buNone/>
            </a:pPr>
            <a:r>
              <a:rPr lang="en" sz="1600">
                <a:solidFill>
                  <a:schemeClr val="lt1"/>
                </a:solidFill>
                <a:latin typeface="Playfair Display"/>
                <a:ea typeface="Playfair Display"/>
                <a:cs typeface="Playfair Display"/>
                <a:sym typeface="Playfair Display"/>
              </a:rPr>
              <a:t>Calculation Crunch is an online learning program that aims to</a:t>
            </a:r>
            <a:r>
              <a:rPr lang="en" sz="1600">
                <a:solidFill>
                  <a:schemeClr val="lt1"/>
                </a:solidFill>
                <a:latin typeface="Playfair Display"/>
                <a:ea typeface="Playfair Display"/>
                <a:cs typeface="Playfair Display"/>
                <a:sym typeface="Playfair Display"/>
              </a:rPr>
              <a:t> help</a:t>
            </a:r>
            <a:r>
              <a:rPr lang="en" sz="1600">
                <a:solidFill>
                  <a:schemeClr val="lt1"/>
                </a:solidFill>
                <a:latin typeface="Playfair Display"/>
                <a:ea typeface="Playfair Display"/>
                <a:cs typeface="Playfair Display"/>
                <a:sym typeface="Playfair Display"/>
              </a:rPr>
              <a:t> beginner math students practice simple arithmetic skills. It helps the user practice basic concepts such as addition, </a:t>
            </a:r>
            <a:r>
              <a:rPr lang="en" sz="1600">
                <a:solidFill>
                  <a:schemeClr val="lt1"/>
                </a:solidFill>
                <a:latin typeface="Playfair Display"/>
                <a:ea typeface="Playfair Display"/>
                <a:cs typeface="Playfair Display"/>
                <a:sym typeface="Playfair Display"/>
              </a:rPr>
              <a:t>subtraction</a:t>
            </a:r>
            <a:r>
              <a:rPr lang="en" sz="1600">
                <a:solidFill>
                  <a:schemeClr val="lt1"/>
                </a:solidFill>
                <a:latin typeface="Playfair Display"/>
                <a:ea typeface="Playfair Display"/>
                <a:cs typeface="Playfair Display"/>
                <a:sym typeface="Playfair Display"/>
              </a:rPr>
              <a:t>, division, and multiplication. Users are able to choose an arithmetic operation from the welcome screen of the program. Each option takes the user into a space-themed game in which the goal is to get the rocket to the moon by answering 10 questions correctly. The rocket moves upwards as questions are answered correctly and is stationary when the user answers incorrectly.</a:t>
            </a:r>
            <a:endParaRPr sz="2200">
              <a:solidFill>
                <a:schemeClr val="lt1"/>
              </a:solidFill>
              <a:latin typeface="Playfair Display"/>
              <a:ea typeface="Playfair Display"/>
              <a:cs typeface="Playfair Display"/>
              <a:sym typeface="Playfair Displ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idx="2" type="body"/>
          </p:nvPr>
        </p:nvSpPr>
        <p:spPr>
          <a:xfrm>
            <a:off x="4939500" y="420375"/>
            <a:ext cx="3837000" cy="3999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latin typeface="Playfair Display"/>
                <a:ea typeface="Playfair Display"/>
                <a:cs typeface="Playfair Display"/>
                <a:sym typeface="Playfair Display"/>
              </a:rPr>
              <a:t>How Calculation Crunch is Useful</a:t>
            </a:r>
            <a:br>
              <a:rPr lang="en" sz="1900"/>
            </a:br>
            <a:r>
              <a:rPr lang="en" sz="1900">
                <a:latin typeface="Playfair Display"/>
                <a:ea typeface="Playfair Display"/>
                <a:cs typeface="Playfair Display"/>
                <a:sym typeface="Playfair Display"/>
              </a:rPr>
              <a:t>-</a:t>
            </a:r>
            <a:r>
              <a:rPr lang="en" sz="1200">
                <a:latin typeface="Playfair Display"/>
                <a:ea typeface="Playfair Display"/>
                <a:cs typeface="Playfair Display"/>
                <a:sym typeface="Playfair Display"/>
              </a:rPr>
              <a:t>Engaging mathematical game that encourages users to enhance their </a:t>
            </a:r>
            <a:r>
              <a:rPr lang="en" sz="1200">
                <a:latin typeface="Playfair Display"/>
                <a:ea typeface="Playfair Display"/>
                <a:cs typeface="Playfair Display"/>
                <a:sym typeface="Playfair Display"/>
              </a:rPr>
              <a:t>arithmetic</a:t>
            </a:r>
            <a:r>
              <a:rPr lang="en" sz="1200">
                <a:latin typeface="Playfair Display"/>
                <a:ea typeface="Playfair Display"/>
                <a:cs typeface="Playfair Display"/>
                <a:sym typeface="Playfair Display"/>
              </a:rPr>
              <a:t> skills.</a:t>
            </a:r>
            <a:endParaRPr sz="1200">
              <a:latin typeface="Playfair Display"/>
              <a:ea typeface="Playfair Display"/>
              <a:cs typeface="Playfair Display"/>
              <a:sym typeface="Playfair Display"/>
            </a:endParaRPr>
          </a:p>
          <a:p>
            <a:pPr indent="0" lvl="0" marL="0" rtl="0" algn="l">
              <a:spcBef>
                <a:spcPts val="1600"/>
              </a:spcBef>
              <a:spcAft>
                <a:spcPts val="0"/>
              </a:spcAft>
              <a:buNone/>
            </a:pPr>
            <a:r>
              <a:rPr lang="en" sz="1200">
                <a:latin typeface="Playfair Display"/>
                <a:ea typeface="Playfair Display"/>
                <a:cs typeface="Playfair Display"/>
                <a:sym typeface="Playfair Display"/>
              </a:rPr>
              <a:t>-By incorporating a challenge inside the game,  students become more motivated to solve practice problems and learn outside of the classroom.</a:t>
            </a:r>
            <a:endParaRPr sz="1200">
              <a:latin typeface="Playfair Display"/>
              <a:ea typeface="Playfair Display"/>
              <a:cs typeface="Playfair Display"/>
              <a:sym typeface="Playfair Display"/>
            </a:endParaRPr>
          </a:p>
          <a:p>
            <a:pPr indent="0" lvl="0" marL="0" rtl="0" algn="l">
              <a:spcBef>
                <a:spcPts val="1600"/>
              </a:spcBef>
              <a:spcAft>
                <a:spcPts val="1600"/>
              </a:spcAft>
              <a:buNone/>
            </a:pPr>
            <a:r>
              <a:rPr lang="en" sz="1200">
                <a:latin typeface="Playfair Display"/>
                <a:ea typeface="Playfair Display"/>
                <a:cs typeface="Playfair Display"/>
                <a:sym typeface="Playfair Display"/>
              </a:rPr>
              <a:t>-It is a great strategy for learning because it provides opportunities for building self-concept and developing positive attitudes towards mathematics, through reducing the fear of failure and error.</a:t>
            </a:r>
            <a:endParaRPr sz="1200">
              <a:latin typeface="Playfair Display"/>
              <a:ea typeface="Playfair Display"/>
              <a:cs typeface="Playfair Display"/>
              <a:sym typeface="Playfair Display"/>
            </a:endParaRPr>
          </a:p>
        </p:txBody>
      </p:sp>
      <p:pic>
        <p:nvPicPr>
          <p:cNvPr id="81" name="Google Shape;81;p16"/>
          <p:cNvPicPr preferRelativeResize="0"/>
          <p:nvPr/>
        </p:nvPicPr>
        <p:blipFill>
          <a:blip r:embed="rId3">
            <a:alphaModFix/>
          </a:blip>
          <a:stretch>
            <a:fillRect/>
          </a:stretch>
        </p:blipFill>
        <p:spPr>
          <a:xfrm>
            <a:off x="395525" y="945675"/>
            <a:ext cx="3699749" cy="30718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1962750" y="133500"/>
            <a:ext cx="5218500" cy="1165800"/>
          </a:xfrm>
          <a:prstGeom prst="rect">
            <a:avLst/>
          </a:prstGeom>
          <a:effectLst>
            <a:outerShdw blurRad="100013" rotWithShape="0" algn="bl" dir="5400000" dist="19050">
              <a:schemeClr val="dk1"/>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3900">
                <a:solidFill>
                  <a:schemeClr val="lt1"/>
                </a:solidFill>
              </a:rPr>
              <a:t>UML</a:t>
            </a:r>
            <a:r>
              <a:rPr lang="en" sz="3900"/>
              <a:t> </a:t>
            </a:r>
            <a:r>
              <a:rPr lang="en" sz="3900">
                <a:solidFill>
                  <a:schemeClr val="lt1"/>
                </a:solidFill>
              </a:rPr>
              <a:t>diagram</a:t>
            </a:r>
            <a:endParaRPr sz="3900">
              <a:solidFill>
                <a:schemeClr val="lt1"/>
              </a:solidFill>
            </a:endParaRPr>
          </a:p>
        </p:txBody>
      </p:sp>
      <p:sp>
        <p:nvSpPr>
          <p:cNvPr id="87" name="Google Shape;87;p17"/>
          <p:cNvSpPr txBox="1"/>
          <p:nvPr>
            <p:ph idx="4294967295" type="subTitle"/>
          </p:nvPr>
        </p:nvSpPr>
        <p:spPr>
          <a:xfrm>
            <a:off x="265500" y="2845201"/>
            <a:ext cx="4045200" cy="13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pic>
        <p:nvPicPr>
          <p:cNvPr id="88" name="Google Shape;88;p17"/>
          <p:cNvPicPr preferRelativeResize="0"/>
          <p:nvPr/>
        </p:nvPicPr>
        <p:blipFill rotWithShape="1">
          <a:blip r:embed="rId3">
            <a:alphaModFix/>
          </a:blip>
          <a:srcRect b="23013" l="0" r="0" t="22141"/>
          <a:stretch/>
        </p:blipFill>
        <p:spPr>
          <a:xfrm>
            <a:off x="392250" y="1111900"/>
            <a:ext cx="8359500" cy="37913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998250" y="222300"/>
            <a:ext cx="7147500" cy="92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4" name="Google Shape;94;p18"/>
          <p:cNvPicPr preferRelativeResize="0"/>
          <p:nvPr/>
        </p:nvPicPr>
        <p:blipFill>
          <a:blip r:embed="rId3">
            <a:alphaModFix/>
          </a:blip>
          <a:stretch>
            <a:fillRect/>
          </a:stretch>
        </p:blipFill>
        <p:spPr>
          <a:xfrm>
            <a:off x="155300" y="1143000"/>
            <a:ext cx="3952226" cy="2735025"/>
          </a:xfrm>
          <a:prstGeom prst="rect">
            <a:avLst/>
          </a:prstGeom>
          <a:noFill/>
          <a:ln>
            <a:noFill/>
          </a:ln>
        </p:spPr>
      </p:pic>
      <p:pic>
        <p:nvPicPr>
          <p:cNvPr id="95" name="Google Shape;95;p18"/>
          <p:cNvPicPr preferRelativeResize="0"/>
          <p:nvPr/>
        </p:nvPicPr>
        <p:blipFill>
          <a:blip r:embed="rId4">
            <a:alphaModFix/>
          </a:blip>
          <a:stretch>
            <a:fillRect/>
          </a:stretch>
        </p:blipFill>
        <p:spPr>
          <a:xfrm>
            <a:off x="3333750" y="3529675"/>
            <a:ext cx="5662649" cy="1477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9"/>
          <p:cNvPicPr preferRelativeResize="0"/>
          <p:nvPr/>
        </p:nvPicPr>
        <p:blipFill>
          <a:blip r:embed="rId3">
            <a:alphaModFix/>
          </a:blip>
          <a:stretch>
            <a:fillRect/>
          </a:stretch>
        </p:blipFill>
        <p:spPr>
          <a:xfrm>
            <a:off x="569100" y="1012975"/>
            <a:ext cx="5252351" cy="3839999"/>
          </a:xfrm>
          <a:prstGeom prst="rect">
            <a:avLst/>
          </a:prstGeom>
          <a:noFill/>
          <a:ln>
            <a:noFill/>
          </a:ln>
        </p:spPr>
      </p:pic>
      <p:pic>
        <p:nvPicPr>
          <p:cNvPr id="101" name="Google Shape;101;p19"/>
          <p:cNvPicPr preferRelativeResize="0"/>
          <p:nvPr/>
        </p:nvPicPr>
        <p:blipFill rotWithShape="1">
          <a:blip r:embed="rId4">
            <a:alphaModFix/>
          </a:blip>
          <a:srcRect b="0" l="0" r="0" t="15824"/>
          <a:stretch/>
        </p:blipFill>
        <p:spPr>
          <a:xfrm>
            <a:off x="3668600" y="353300"/>
            <a:ext cx="5252349" cy="173705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20"/>
          <p:cNvPicPr preferRelativeResize="0"/>
          <p:nvPr/>
        </p:nvPicPr>
        <p:blipFill rotWithShape="1">
          <a:blip r:embed="rId3">
            <a:alphaModFix/>
          </a:blip>
          <a:srcRect b="31140" l="13303" r="36382" t="30323"/>
          <a:stretch/>
        </p:blipFill>
        <p:spPr>
          <a:xfrm>
            <a:off x="310454" y="232950"/>
            <a:ext cx="4885826" cy="2338801"/>
          </a:xfrm>
          <a:prstGeom prst="rect">
            <a:avLst/>
          </a:prstGeom>
          <a:noFill/>
          <a:ln>
            <a:noFill/>
          </a:ln>
        </p:spPr>
      </p:pic>
      <p:pic>
        <p:nvPicPr>
          <p:cNvPr id="107" name="Google Shape;107;p20"/>
          <p:cNvPicPr preferRelativeResize="0"/>
          <p:nvPr/>
        </p:nvPicPr>
        <p:blipFill rotWithShape="1">
          <a:blip r:embed="rId4">
            <a:alphaModFix/>
          </a:blip>
          <a:srcRect b="34654" l="23900" r="38216" t="12089"/>
          <a:stretch/>
        </p:blipFill>
        <p:spPr>
          <a:xfrm>
            <a:off x="4212125" y="1251025"/>
            <a:ext cx="4239299" cy="3724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21"/>
          <p:cNvPicPr preferRelativeResize="0"/>
          <p:nvPr/>
        </p:nvPicPr>
        <p:blipFill rotWithShape="1">
          <a:blip r:embed="rId3">
            <a:alphaModFix/>
          </a:blip>
          <a:srcRect b="30804" l="11040" r="36133" t="18878"/>
          <a:stretch/>
        </p:blipFill>
        <p:spPr>
          <a:xfrm>
            <a:off x="4657324" y="2793175"/>
            <a:ext cx="3645102" cy="2169926"/>
          </a:xfrm>
          <a:prstGeom prst="rect">
            <a:avLst/>
          </a:prstGeom>
          <a:noFill/>
          <a:ln>
            <a:noFill/>
          </a:ln>
        </p:spPr>
      </p:pic>
      <p:pic>
        <p:nvPicPr>
          <p:cNvPr id="113" name="Google Shape;113;p21"/>
          <p:cNvPicPr preferRelativeResize="0"/>
          <p:nvPr/>
        </p:nvPicPr>
        <p:blipFill rotWithShape="1">
          <a:blip r:embed="rId4">
            <a:alphaModFix/>
          </a:blip>
          <a:srcRect b="52347" l="7792" r="29871" t="10151"/>
          <a:stretch/>
        </p:blipFill>
        <p:spPr>
          <a:xfrm>
            <a:off x="2050975" y="454425"/>
            <a:ext cx="5236849" cy="1968950"/>
          </a:xfrm>
          <a:prstGeom prst="rect">
            <a:avLst/>
          </a:prstGeom>
          <a:noFill/>
          <a:ln>
            <a:noFill/>
          </a:ln>
        </p:spPr>
      </p:pic>
      <p:pic>
        <p:nvPicPr>
          <p:cNvPr id="114" name="Google Shape;114;p21"/>
          <p:cNvPicPr preferRelativeResize="0"/>
          <p:nvPr/>
        </p:nvPicPr>
        <p:blipFill rotWithShape="1">
          <a:blip r:embed="rId5">
            <a:alphaModFix/>
          </a:blip>
          <a:srcRect b="26300" l="12998" r="50000" t="34636"/>
          <a:stretch/>
        </p:blipFill>
        <p:spPr>
          <a:xfrm>
            <a:off x="961125" y="2793175"/>
            <a:ext cx="3288648" cy="21699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ral">
  <a:themeElements>
    <a:clrScheme name="Coral">
      <a:dk1>
        <a:srgbClr val="A64D79"/>
      </a:dk1>
      <a:lt1>
        <a:srgbClr val="FFFFFF"/>
      </a:lt1>
      <a:dk2>
        <a:srgbClr val="5E696C"/>
      </a:dk2>
      <a:lt2>
        <a:srgbClr val="CAD2D5"/>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